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Shopping Behavior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transactions to drive strategic retail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893207"/>
            <a:ext cx="6974324" cy="699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Recommendations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65" y="191262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1653" y="2125742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11653" y="2603302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perks to convert 73% non-subscriber base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5" y="3191828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1653" y="3404949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Loyalty Rewards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11653" y="3882509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Move returning buyers into loyal segment with incentives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4471035"/>
            <a:ext cx="1065967" cy="15860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1653" y="4684157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Smart Discounting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11653" y="5161717"/>
            <a:ext cx="637258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promotions with margins—839 high-spenders prove it works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6057067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1653" y="6270188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Feature Winners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511653" y="6747748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 for maximum impact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4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at a Glance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026331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795576" y="40581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Purchase Records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4057888" y="3026331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18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4059674" y="40581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Dimensions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4997172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50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795576" y="6028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US Locations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4057888" y="4997172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25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4059674" y="60289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 Types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599521" y="2884646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Data Points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7599521" y="3558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subscription status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000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across categories, seasons, sizes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4424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behavior: discounts, ratings, shipping preferences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2475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 37 values in review ratings (handled via median imputation)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279" y="3077408"/>
            <a:ext cx="6090880" cy="662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Preparation Pipeline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6279" y="4042172"/>
            <a:ext cx="201692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6279" y="4362093"/>
            <a:ext cx="6508075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706279" y="4508659"/>
            <a:ext cx="330969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Loading &amp; Exploration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06279" y="4960739"/>
            <a:ext cx="6508075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with pandas, examined structure with df.info() and summary statistics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16046" y="4042172"/>
            <a:ext cx="201692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6046" y="4362093"/>
            <a:ext cx="6508075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7416046" y="4508659"/>
            <a:ext cx="3294340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Cleaning &amp; Standardization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416046" y="4960739"/>
            <a:ext cx="6508075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ratings, renamed columns to snake_case for consistency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6279" y="5959554"/>
            <a:ext cx="201692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6279" y="6279475"/>
            <a:ext cx="6508075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706279" y="6426041"/>
            <a:ext cx="264866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06279" y="6878122"/>
            <a:ext cx="6508075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bins and purchase_frequency_days for deeper segmentation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16046" y="5959554"/>
            <a:ext cx="201692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6046" y="6279475"/>
            <a:ext cx="6508075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046" y="6426041"/>
            <a:ext cx="264866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Integration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416046" y="6878122"/>
            <a:ext cx="6508075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database, loaded cleaned data for SQL analysis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244"/>
            <a:ext cx="84474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Revenue Distribution by Gender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781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5939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B00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5939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5939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5C03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5939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99479"/>
            <a:ext cx="4885015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Male Customers Drive 68% of Revenue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8959096" y="3619500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shoppers contribute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vs.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from female customers—presenting opportunity for targeted campaigns to boost female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542"/>
            <a:ext cx="1245393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Smart Spenders: Discount Users Above Average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588538" y="339078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839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197310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61197" y="5658922"/>
            <a:ext cx="40447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High-Value Discount Shoppers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16708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$60 average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39078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21.5%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197310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984694" y="5658922"/>
            <a:ext cx="33241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Share of Total Customers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7456884" y="616708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Valuable segment that responds to promotions without sacrificing spend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71480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E04F00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Discounts don't always mean lower revenue—strategic promotions can maintain high purchase values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8169"/>
            <a:ext cx="7298293" cy="699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 Performance Leaders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46165" y="1714143"/>
            <a:ext cx="4237196" cy="2566630"/>
          </a:xfrm>
          <a:prstGeom prst="roundRect">
            <a:avLst>
              <a:gd name="adj" fmla="val 1246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959287" y="1927265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E04F0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5142" y="2103120"/>
            <a:ext cx="287774" cy="2877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9287" y="2779990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59287" y="3257550"/>
            <a:ext cx="381095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3.86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rating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59287" y="3726537"/>
            <a:ext cx="381095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Top-rated accessory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6483" y="1714143"/>
            <a:ext cx="4237315" cy="2566630"/>
          </a:xfrm>
          <a:prstGeom prst="roundRect">
            <a:avLst>
              <a:gd name="adj" fmla="val 1246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5409605" y="1927265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E04F00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5460" y="2103120"/>
            <a:ext cx="287774" cy="28777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9605" y="2779990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Sandals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09605" y="3257550"/>
            <a:ext cx="381107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3.84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rating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5409605" y="3726537"/>
            <a:ext cx="381107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Summer footwear winner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9646920" y="1714143"/>
            <a:ext cx="4237315" cy="2566630"/>
          </a:xfrm>
          <a:prstGeom prst="roundRect">
            <a:avLst>
              <a:gd name="adj" fmla="val 1246"/>
            </a:avLst>
          </a:prstGeom>
          <a:solidFill>
            <a:srgbClr val="F2EEEE"/>
          </a:solidFill>
          <a:ln/>
        </p:spPr>
      </p:sp>
      <p:sp>
        <p:nvSpPr>
          <p:cNvPr id="16" name="Shape 12"/>
          <p:cNvSpPr/>
          <p:nvPr/>
        </p:nvSpPr>
        <p:spPr>
          <a:xfrm>
            <a:off x="9860042" y="1927265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E04F00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5897" y="2103120"/>
            <a:ext cx="287774" cy="28777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60042" y="2779990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Boots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60042" y="3257550"/>
            <a:ext cx="381107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3.82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rating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9860042" y="3726537"/>
            <a:ext cx="381107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Cold weather favorite</a:t>
            </a:r>
            <a:endParaRPr lang="en-US" sz="1650" dirty="0"/>
          </a:p>
        </p:txBody>
      </p:sp>
      <p:sp>
        <p:nvSpPr>
          <p:cNvPr id="21" name="Shape 16"/>
          <p:cNvSpPr/>
          <p:nvPr/>
        </p:nvSpPr>
        <p:spPr>
          <a:xfrm>
            <a:off x="746165" y="4493895"/>
            <a:ext cx="6462474" cy="2566630"/>
          </a:xfrm>
          <a:prstGeom prst="roundRect">
            <a:avLst>
              <a:gd name="adj" fmla="val 1246"/>
            </a:avLst>
          </a:prstGeom>
          <a:solidFill>
            <a:srgbClr val="F2EEEE"/>
          </a:solidFill>
          <a:ln/>
        </p:spPr>
      </p:sp>
      <p:sp>
        <p:nvSpPr>
          <p:cNvPr id="22" name="Shape 17"/>
          <p:cNvSpPr/>
          <p:nvPr/>
        </p:nvSpPr>
        <p:spPr>
          <a:xfrm>
            <a:off x="959287" y="4707017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E04F00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5142" y="4882872"/>
            <a:ext cx="287774" cy="28777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959287" y="5559743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Hat</a:t>
            </a:r>
            <a:endParaRPr lang="en-US" sz="2200" dirty="0"/>
          </a:p>
        </p:txBody>
      </p:sp>
      <p:sp>
        <p:nvSpPr>
          <p:cNvPr id="25" name="Text 19"/>
          <p:cNvSpPr/>
          <p:nvPr/>
        </p:nvSpPr>
        <p:spPr>
          <a:xfrm>
            <a:off x="959287" y="6037302"/>
            <a:ext cx="6036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3.80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rating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959287" y="6506289"/>
            <a:ext cx="6036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Versatile accessory</a:t>
            </a:r>
            <a:endParaRPr lang="en-US" sz="1650" dirty="0"/>
          </a:p>
        </p:txBody>
      </p:sp>
      <p:sp>
        <p:nvSpPr>
          <p:cNvPr id="27" name="Shape 21"/>
          <p:cNvSpPr/>
          <p:nvPr/>
        </p:nvSpPr>
        <p:spPr>
          <a:xfrm>
            <a:off x="7421761" y="4493895"/>
            <a:ext cx="6462474" cy="2566630"/>
          </a:xfrm>
          <a:prstGeom prst="roundRect">
            <a:avLst>
              <a:gd name="adj" fmla="val 1246"/>
            </a:avLst>
          </a:prstGeom>
          <a:solidFill>
            <a:srgbClr val="F2EEEE"/>
          </a:solidFill>
          <a:ln/>
        </p:spPr>
      </p:sp>
      <p:sp>
        <p:nvSpPr>
          <p:cNvPr id="28" name="Shape 22"/>
          <p:cNvSpPr/>
          <p:nvPr/>
        </p:nvSpPr>
        <p:spPr>
          <a:xfrm>
            <a:off x="7634883" y="4707017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E04F00"/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0738" y="4882872"/>
            <a:ext cx="287774" cy="287774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7634883" y="5559743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Skirt</a:t>
            </a:r>
            <a:endParaRPr lang="en-US" sz="2200" dirty="0"/>
          </a:p>
        </p:txBody>
      </p:sp>
      <p:sp>
        <p:nvSpPr>
          <p:cNvPr id="31" name="Text 24"/>
          <p:cNvSpPr/>
          <p:nvPr/>
        </p:nvSpPr>
        <p:spPr>
          <a:xfrm>
            <a:off x="7634883" y="6037302"/>
            <a:ext cx="6036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3.78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rating</a:t>
            </a:r>
            <a:endParaRPr lang="en-US" sz="1650" dirty="0"/>
          </a:p>
        </p:txBody>
      </p:sp>
      <p:sp>
        <p:nvSpPr>
          <p:cNvPr id="32" name="Text 25"/>
          <p:cNvSpPr/>
          <p:nvPr/>
        </p:nvSpPr>
        <p:spPr>
          <a:xfrm>
            <a:off x="7634883" y="6506289"/>
            <a:ext cx="603623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Popular apparel choice</a:t>
            </a:r>
            <a:endParaRPr lang="en-US" sz="1650" dirty="0"/>
          </a:p>
        </p:txBody>
      </p:sp>
      <p:sp>
        <p:nvSpPr>
          <p:cNvPr id="33" name="Text 26"/>
          <p:cNvSpPr/>
          <p:nvPr/>
        </p:nvSpPr>
        <p:spPr>
          <a:xfrm>
            <a:off x="746165" y="7300317"/>
            <a:ext cx="1313807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these high-rated items prominently in marketing campaigns and product placement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118"/>
            <a:ext cx="6868478" cy="673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Loyalty Landscape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66" y="1775579"/>
            <a:ext cx="4977289" cy="497728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79" y="1775579"/>
            <a:ext cx="2546271" cy="5656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17311" y="1942148"/>
            <a:ext cx="288488" cy="360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2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44" y="2392442"/>
            <a:ext cx="5092660" cy="5656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17430" y="2494955"/>
            <a:ext cx="288488" cy="360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2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90" y="3009305"/>
            <a:ext cx="7639050" cy="56566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917311" y="3111818"/>
            <a:ext cx="288488" cy="360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250" dirty="0"/>
          </a:p>
        </p:txBody>
      </p:sp>
      <p:sp>
        <p:nvSpPr>
          <p:cNvPr id="10" name="Shape 4"/>
          <p:cNvSpPr/>
          <p:nvPr/>
        </p:nvSpPr>
        <p:spPr>
          <a:xfrm>
            <a:off x="6203513" y="3780115"/>
            <a:ext cx="410289" cy="410289"/>
          </a:xfrm>
          <a:prstGeom prst="roundRect">
            <a:avLst>
              <a:gd name="adj" fmla="val 7501"/>
            </a:avLst>
          </a:prstGeom>
          <a:solidFill>
            <a:srgbClr val="F2EEEE"/>
          </a:solidFill>
          <a:ln/>
        </p:spPr>
      </p:sp>
      <p:sp>
        <p:nvSpPr>
          <p:cNvPr id="11" name="Text 5"/>
          <p:cNvSpPr/>
          <p:nvPr/>
        </p:nvSpPr>
        <p:spPr>
          <a:xfrm>
            <a:off x="6274058" y="3816965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818948" y="3824883"/>
            <a:ext cx="269283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New</a:t>
            </a:r>
            <a:endParaRPr lang="en-US" sz="2100" dirty="0"/>
          </a:p>
        </p:txBody>
      </p:sp>
      <p:sp>
        <p:nvSpPr>
          <p:cNvPr id="13" name="Shape 7"/>
          <p:cNvSpPr/>
          <p:nvPr/>
        </p:nvSpPr>
        <p:spPr>
          <a:xfrm>
            <a:off x="6203513" y="4498062"/>
            <a:ext cx="410289" cy="410289"/>
          </a:xfrm>
          <a:prstGeom prst="roundRect">
            <a:avLst>
              <a:gd name="adj" fmla="val 7501"/>
            </a:avLst>
          </a:prstGeom>
          <a:solidFill>
            <a:srgbClr val="F2EEEE"/>
          </a:solidFill>
          <a:ln/>
        </p:spPr>
      </p:sp>
      <p:sp>
        <p:nvSpPr>
          <p:cNvPr id="14" name="Text 8"/>
          <p:cNvSpPr/>
          <p:nvPr/>
        </p:nvSpPr>
        <p:spPr>
          <a:xfrm>
            <a:off x="6274058" y="4534912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6818948" y="4542830"/>
            <a:ext cx="269283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16" name="Shape 10"/>
          <p:cNvSpPr/>
          <p:nvPr/>
        </p:nvSpPr>
        <p:spPr>
          <a:xfrm>
            <a:off x="6203513" y="5216009"/>
            <a:ext cx="410289" cy="410289"/>
          </a:xfrm>
          <a:prstGeom prst="roundRect">
            <a:avLst>
              <a:gd name="adj" fmla="val 7501"/>
            </a:avLst>
          </a:prstGeom>
          <a:solidFill>
            <a:srgbClr val="F2EEEE"/>
          </a:solidFill>
          <a:ln/>
        </p:spPr>
      </p:sp>
      <p:sp>
        <p:nvSpPr>
          <p:cNvPr id="17" name="Text 11"/>
          <p:cNvSpPr/>
          <p:nvPr/>
        </p:nvSpPr>
        <p:spPr>
          <a:xfrm>
            <a:off x="6274058" y="525285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6818948" y="5260777"/>
            <a:ext cx="269283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Loyal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6203513" y="5857042"/>
            <a:ext cx="3231356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Segment Breakdown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6203513" y="6466046"/>
            <a:ext cx="771632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3,116 customers (80%) drive consistent revenue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203513" y="6865977"/>
            <a:ext cx="771632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701 customers (18%) show engagement potential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6203513" y="7265908"/>
            <a:ext cx="771632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83 customers (2%) need retention strategies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618053"/>
            <a:ext cx="6281261" cy="737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Subscription Economics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86527" y="1692473"/>
            <a:ext cx="7570946" cy="2362081"/>
          </a:xfrm>
          <a:prstGeom prst="roundRect">
            <a:avLst>
              <a:gd name="adj" fmla="val 142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7007" y="1722953"/>
            <a:ext cx="898922" cy="2301121"/>
          </a:xfrm>
          <a:prstGeom prst="rect">
            <a:avLst/>
          </a:prstGeom>
          <a:solidFill>
            <a:srgbClr val="F2EEE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75" y="2704981"/>
            <a:ext cx="337066" cy="337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40600" y="1947624"/>
            <a:ext cx="2949773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Subscribers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940600" y="2451140"/>
            <a:ext cx="616172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940600" y="2945487"/>
            <a:ext cx="616172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spend: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$59.49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940600" y="3439835"/>
            <a:ext cx="616172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revenue: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$62,645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86527" y="4279225"/>
            <a:ext cx="7570946" cy="2362081"/>
          </a:xfrm>
          <a:prstGeom prst="roundRect">
            <a:avLst>
              <a:gd name="adj" fmla="val 142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817007" y="4309705"/>
            <a:ext cx="898922" cy="2301121"/>
          </a:xfrm>
          <a:prstGeom prst="rect">
            <a:avLst/>
          </a:prstGeom>
          <a:solidFill>
            <a:srgbClr val="F2EEE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875" y="5291733"/>
            <a:ext cx="337066" cy="3370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940600" y="4534376"/>
            <a:ext cx="2949773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Non-Subscribers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1940600" y="5037892"/>
            <a:ext cx="616172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1940600" y="5532239"/>
            <a:ext cx="616172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spend: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$59.87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940600" y="6026587"/>
            <a:ext cx="616172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revenue: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86527" y="6894076"/>
            <a:ext cx="75709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73% of customers aren't subscribed—massive potential to convert with exclusive benefits and loyalty perks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995" y="419576"/>
            <a:ext cx="5884902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Age Group Revenue Contribution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995" y="1225391"/>
            <a:ext cx="13562409" cy="7594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3995" y="8991838"/>
            <a:ext cx="1356240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is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evenly distributed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across age groups—each segment contributes 24-27% of total revenue, requiring tailored marketing for all demographics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2025-11-17T15:52:18Z</dcterms:created>
  <dcterms:modified xsi:type="dcterms:W3CDTF">2025-11-17T15:52:18Z</dcterms:modified>
</cp:coreProperties>
</file>